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 id="2147483668" r:id="rId2"/>
    <p:sldMasterId id="2147483680" r:id="rId3"/>
  </p:sldMasterIdLst>
  <p:notesMasterIdLst>
    <p:notesMasterId r:id="rId18"/>
  </p:notesMasterIdLst>
  <p:handoutMasterIdLst>
    <p:handoutMasterId r:id="rId19"/>
  </p:handoutMasterIdLst>
  <p:sldIdLst>
    <p:sldId id="315" r:id="rId4"/>
    <p:sldId id="316" r:id="rId5"/>
    <p:sldId id="317" r:id="rId6"/>
    <p:sldId id="318" r:id="rId7"/>
    <p:sldId id="321" r:id="rId8"/>
    <p:sldId id="326" r:id="rId9"/>
    <p:sldId id="328" r:id="rId10"/>
    <p:sldId id="327" r:id="rId11"/>
    <p:sldId id="330" r:id="rId12"/>
    <p:sldId id="329" r:id="rId13"/>
    <p:sldId id="320" r:id="rId14"/>
    <p:sldId id="323" r:id="rId15"/>
    <p:sldId id="324" r:id="rId16"/>
    <p:sldId id="331"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2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4660"/>
  </p:normalViewPr>
  <p:slideViewPr>
    <p:cSldViewPr snapToGrid="0" snapToObjects="1">
      <p:cViewPr>
        <p:scale>
          <a:sx n="91" d="100"/>
          <a:sy n="91" d="100"/>
        </p:scale>
        <p:origin x="525" y="54"/>
      </p:cViewPr>
      <p:guideLst>
        <p:guide orient="horz" pos="2160"/>
        <p:guide pos="2880"/>
      </p:guideLst>
    </p:cSldViewPr>
  </p:slideViewPr>
  <p:notesTextViewPr>
    <p:cViewPr>
      <p:scale>
        <a:sx n="3" d="2"/>
        <a:sy n="3" d="2"/>
      </p:scale>
      <p:origin x="0" y="0"/>
    </p:cViewPr>
  </p:notesTextViewPr>
  <p:sorterViewPr>
    <p:cViewPr>
      <p:scale>
        <a:sx n="150" d="100"/>
        <a:sy n="150" d="100"/>
      </p:scale>
      <p:origin x="0" y="0"/>
    </p:cViewPr>
  </p:sorterViewPr>
  <p:notesViewPr>
    <p:cSldViewPr snapToGrid="0" snapToObjects="1">
      <p:cViewPr varScale="1">
        <p:scale>
          <a:sx n="55" d="100"/>
          <a:sy n="55" d="100"/>
        </p:scale>
        <p:origin x="310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227AFB1-E6BC-DF49-9A32-4ECE1306260D}" type="datetimeFigureOut">
              <a:rPr lang="en-US" smtClean="0"/>
              <a:t>8/16/2018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74B5CCE-5664-3345-95E6-15C8549B95F4}" type="slidenum">
              <a:rPr lang="en-US" smtClean="0"/>
              <a:t>‹#›</a:t>
            </a:fld>
            <a:endParaRPr lang="en-US"/>
          </a:p>
        </p:txBody>
      </p:sp>
    </p:spTree>
    <p:extLst>
      <p:ext uri="{BB962C8B-B14F-4D97-AF65-F5344CB8AC3E}">
        <p14:creationId xmlns:p14="http://schemas.microsoft.com/office/powerpoint/2010/main" val="2149854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3B9545A-8AFF-49D4-8788-D425957323D0}" type="datetimeFigureOut">
              <a:rPr lang="en-AU" smtClean="0"/>
              <a:t>16/08/2018</a:t>
            </a:fld>
            <a:endParaRPr lang="en-AU"/>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0896A19-4E82-47C7-942B-2005561E4750}" type="slidenum">
              <a:rPr lang="en-AU" smtClean="0"/>
              <a:t>‹#›</a:t>
            </a:fld>
            <a:endParaRPr lang="en-AU"/>
          </a:p>
        </p:txBody>
      </p:sp>
    </p:spTree>
    <p:extLst>
      <p:ext uri="{BB962C8B-B14F-4D97-AF65-F5344CB8AC3E}">
        <p14:creationId xmlns:p14="http://schemas.microsoft.com/office/powerpoint/2010/main" val="957459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1</a:t>
            </a:fld>
            <a:endParaRPr lang="en-AU"/>
          </a:p>
        </p:txBody>
      </p:sp>
    </p:spTree>
    <p:extLst>
      <p:ext uri="{BB962C8B-B14F-4D97-AF65-F5344CB8AC3E}">
        <p14:creationId xmlns:p14="http://schemas.microsoft.com/office/powerpoint/2010/main" val="1588353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10</a:t>
            </a:fld>
            <a:endParaRPr lang="en-AU"/>
          </a:p>
        </p:txBody>
      </p:sp>
    </p:spTree>
    <p:extLst>
      <p:ext uri="{BB962C8B-B14F-4D97-AF65-F5344CB8AC3E}">
        <p14:creationId xmlns:p14="http://schemas.microsoft.com/office/powerpoint/2010/main" val="475355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11</a:t>
            </a:fld>
            <a:endParaRPr lang="en-AU"/>
          </a:p>
        </p:txBody>
      </p:sp>
    </p:spTree>
    <p:extLst>
      <p:ext uri="{BB962C8B-B14F-4D97-AF65-F5344CB8AC3E}">
        <p14:creationId xmlns:p14="http://schemas.microsoft.com/office/powerpoint/2010/main" val="569945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12</a:t>
            </a:fld>
            <a:endParaRPr lang="en-AU"/>
          </a:p>
        </p:txBody>
      </p:sp>
    </p:spTree>
    <p:extLst>
      <p:ext uri="{BB962C8B-B14F-4D97-AF65-F5344CB8AC3E}">
        <p14:creationId xmlns:p14="http://schemas.microsoft.com/office/powerpoint/2010/main" val="945002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13</a:t>
            </a:fld>
            <a:endParaRPr lang="en-AU"/>
          </a:p>
        </p:txBody>
      </p:sp>
    </p:spTree>
    <p:extLst>
      <p:ext uri="{BB962C8B-B14F-4D97-AF65-F5344CB8AC3E}">
        <p14:creationId xmlns:p14="http://schemas.microsoft.com/office/powerpoint/2010/main" val="2910932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2</a:t>
            </a:fld>
            <a:endParaRPr lang="en-AU"/>
          </a:p>
        </p:txBody>
      </p:sp>
    </p:spTree>
    <p:extLst>
      <p:ext uri="{BB962C8B-B14F-4D97-AF65-F5344CB8AC3E}">
        <p14:creationId xmlns:p14="http://schemas.microsoft.com/office/powerpoint/2010/main" val="208300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3</a:t>
            </a:fld>
            <a:endParaRPr lang="en-AU"/>
          </a:p>
        </p:txBody>
      </p:sp>
    </p:spTree>
    <p:extLst>
      <p:ext uri="{BB962C8B-B14F-4D97-AF65-F5344CB8AC3E}">
        <p14:creationId xmlns:p14="http://schemas.microsoft.com/office/powerpoint/2010/main" val="2045233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4</a:t>
            </a:fld>
            <a:endParaRPr lang="en-AU"/>
          </a:p>
        </p:txBody>
      </p:sp>
    </p:spTree>
    <p:extLst>
      <p:ext uri="{BB962C8B-B14F-4D97-AF65-F5344CB8AC3E}">
        <p14:creationId xmlns:p14="http://schemas.microsoft.com/office/powerpoint/2010/main" val="3801193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5</a:t>
            </a:fld>
            <a:endParaRPr lang="en-AU"/>
          </a:p>
        </p:txBody>
      </p:sp>
    </p:spTree>
    <p:extLst>
      <p:ext uri="{BB962C8B-B14F-4D97-AF65-F5344CB8AC3E}">
        <p14:creationId xmlns:p14="http://schemas.microsoft.com/office/powerpoint/2010/main" val="682787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6</a:t>
            </a:fld>
            <a:endParaRPr lang="en-AU"/>
          </a:p>
        </p:txBody>
      </p:sp>
    </p:spTree>
    <p:extLst>
      <p:ext uri="{BB962C8B-B14F-4D97-AF65-F5344CB8AC3E}">
        <p14:creationId xmlns:p14="http://schemas.microsoft.com/office/powerpoint/2010/main" val="3041671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7</a:t>
            </a:fld>
            <a:endParaRPr lang="en-AU"/>
          </a:p>
        </p:txBody>
      </p:sp>
    </p:spTree>
    <p:extLst>
      <p:ext uri="{BB962C8B-B14F-4D97-AF65-F5344CB8AC3E}">
        <p14:creationId xmlns:p14="http://schemas.microsoft.com/office/powerpoint/2010/main" val="2047872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8</a:t>
            </a:fld>
            <a:endParaRPr lang="en-AU"/>
          </a:p>
        </p:txBody>
      </p:sp>
    </p:spTree>
    <p:extLst>
      <p:ext uri="{BB962C8B-B14F-4D97-AF65-F5344CB8AC3E}">
        <p14:creationId xmlns:p14="http://schemas.microsoft.com/office/powerpoint/2010/main" val="2383227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896A19-4E82-47C7-942B-2005561E4750}" type="slidenum">
              <a:rPr lang="en-AU" smtClean="0"/>
              <a:t>9</a:t>
            </a:fld>
            <a:endParaRPr lang="en-AU"/>
          </a:p>
        </p:txBody>
      </p:sp>
    </p:spTree>
    <p:extLst>
      <p:ext uri="{BB962C8B-B14F-4D97-AF65-F5344CB8AC3E}">
        <p14:creationId xmlns:p14="http://schemas.microsoft.com/office/powerpoint/2010/main" val="1624589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AD36D-766C-504C-8191-221907DC531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3199690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AD36D-766C-504C-8191-221907DC531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34476381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AD36D-766C-504C-8191-221907DC531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24160866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098A59-DB3F-274D-817C-6ACF557AE02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18566232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Std Light" panose="020B03020201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Std Light" panose="020B0302020104020203" pitchFamily="34" charset="0"/>
              </a:defRPr>
            </a:lvl1pPr>
            <a:lvl2pPr>
              <a:defRPr>
                <a:latin typeface="Gill Sans MT Std Light" panose="020B0302020104020203" pitchFamily="34" charset="0"/>
              </a:defRPr>
            </a:lvl2pPr>
            <a:lvl3pPr>
              <a:defRPr>
                <a:latin typeface="Gill Sans MT Std Light" panose="020B0302020104020203" pitchFamily="34" charset="0"/>
              </a:defRPr>
            </a:lvl3pPr>
            <a:lvl4pPr>
              <a:defRPr>
                <a:latin typeface="Gill Sans MT Std Light" panose="020B0302020104020203" pitchFamily="34" charset="0"/>
              </a:defRPr>
            </a:lvl4pPr>
            <a:lvl5pPr>
              <a:defRPr>
                <a:latin typeface="Gill Sans MT Std Light" panose="020B03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098A59-DB3F-274D-817C-6ACF557AE02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10775920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98A59-DB3F-274D-817C-6ACF557AE02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13581637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Std Light" panose="020B03020201040202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Std Light" panose="020B0302020104020203" pitchFamily="34" charset="0"/>
              </a:defRPr>
            </a:lvl1pPr>
            <a:lvl2pPr>
              <a:defRPr sz="2400">
                <a:latin typeface="Gill Sans MT Std Light" panose="020B0302020104020203" pitchFamily="34" charset="0"/>
              </a:defRPr>
            </a:lvl2pPr>
            <a:lvl3pPr>
              <a:defRPr sz="2000">
                <a:latin typeface="Gill Sans MT Std Light" panose="020B0302020104020203" pitchFamily="34" charset="0"/>
              </a:defRPr>
            </a:lvl3pPr>
            <a:lvl4pPr>
              <a:defRPr sz="1800">
                <a:latin typeface="Gill Sans MT Std Light" panose="020B0302020104020203" pitchFamily="34" charset="0"/>
              </a:defRPr>
            </a:lvl4pPr>
            <a:lvl5pPr>
              <a:defRPr sz="1800">
                <a:latin typeface="Gill Sans MT Std Light" panose="020B030202010402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Std Light" panose="020B0302020104020203" pitchFamily="34" charset="0"/>
              </a:defRPr>
            </a:lvl1pPr>
            <a:lvl2pPr>
              <a:defRPr sz="2400">
                <a:latin typeface="Gill Sans MT Std Light" panose="020B0302020104020203" pitchFamily="34" charset="0"/>
              </a:defRPr>
            </a:lvl2pPr>
            <a:lvl3pPr>
              <a:defRPr sz="2000">
                <a:latin typeface="Gill Sans MT Std Light" panose="020B0302020104020203" pitchFamily="34" charset="0"/>
              </a:defRPr>
            </a:lvl3pPr>
            <a:lvl4pPr>
              <a:defRPr sz="1800">
                <a:latin typeface="Gill Sans MT Std Light" panose="020B0302020104020203" pitchFamily="34" charset="0"/>
              </a:defRPr>
            </a:lvl4pPr>
            <a:lvl5pPr>
              <a:defRPr sz="1800">
                <a:latin typeface="Gill Sans MT Std Light" panose="020B030202010402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5098A59-DB3F-274D-817C-6ACF557AE02C}"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20222715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Std Light" panose="020B030202010402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Gill Sans MT Std Light" panose="020B03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Gill Sans MT Std Light" panose="020B0302020104020203" pitchFamily="34" charset="0"/>
              </a:defRPr>
            </a:lvl1pPr>
            <a:lvl2pPr>
              <a:defRPr sz="2000">
                <a:latin typeface="Gill Sans MT Std Light" panose="020B0302020104020203" pitchFamily="34" charset="0"/>
              </a:defRPr>
            </a:lvl2pPr>
            <a:lvl3pPr>
              <a:defRPr sz="1800">
                <a:latin typeface="Gill Sans MT Std Light" panose="020B0302020104020203" pitchFamily="34" charset="0"/>
              </a:defRPr>
            </a:lvl3pPr>
            <a:lvl4pPr>
              <a:defRPr sz="1600">
                <a:latin typeface="Gill Sans MT Std Light" panose="020B0302020104020203" pitchFamily="34" charset="0"/>
              </a:defRPr>
            </a:lvl4pPr>
            <a:lvl5pPr>
              <a:defRPr sz="1600">
                <a:latin typeface="Gill Sans MT Std Light" panose="020B0302020104020203"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Gill Sans MT Std Light" panose="020B03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Gill Sans MT Std Light" panose="020B0302020104020203" pitchFamily="34" charset="0"/>
              </a:defRPr>
            </a:lvl1pPr>
            <a:lvl2pPr>
              <a:defRPr sz="2000">
                <a:latin typeface="Gill Sans MT Std Light" panose="020B0302020104020203" pitchFamily="34" charset="0"/>
              </a:defRPr>
            </a:lvl2pPr>
            <a:lvl3pPr>
              <a:defRPr sz="1800">
                <a:latin typeface="Gill Sans MT Std Light" panose="020B0302020104020203" pitchFamily="34" charset="0"/>
              </a:defRPr>
            </a:lvl3pPr>
            <a:lvl4pPr>
              <a:defRPr sz="1600">
                <a:latin typeface="Gill Sans MT Std Light" panose="020B0302020104020203" pitchFamily="34" charset="0"/>
              </a:defRPr>
            </a:lvl4pPr>
            <a:lvl5pPr>
              <a:defRPr sz="1600">
                <a:latin typeface="Gill Sans MT Std Light" panose="020B0302020104020203"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5098A59-DB3F-274D-817C-6ACF557AE02C}" type="datetimeFigureOut">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37281211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Std Light" panose="020B0302020104020203"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C5098A59-DB3F-274D-817C-6ACF557AE02C}"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39132598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98A59-DB3F-274D-817C-6ACF557AE02C}" type="datetimeFigureOut">
              <a:rPr lang="en-US" smtClean="0"/>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1317179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98A59-DB3F-274D-817C-6ACF557AE02C}"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6402940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AD36D-766C-504C-8191-221907DC531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7453482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98A59-DB3F-274D-817C-6ACF557AE02C}"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2658321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98A59-DB3F-274D-817C-6ACF557AE02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4239241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98A59-DB3F-274D-817C-6ACF557AE02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7A775-F571-F049-9325-C5D141770AC8}" type="slidenum">
              <a:rPr lang="en-US" smtClean="0"/>
              <a:t>‹#›</a:t>
            </a:fld>
            <a:endParaRPr lang="en-US"/>
          </a:p>
        </p:txBody>
      </p:sp>
    </p:spTree>
    <p:extLst>
      <p:ext uri="{BB962C8B-B14F-4D97-AF65-F5344CB8AC3E}">
        <p14:creationId xmlns:p14="http://schemas.microsoft.com/office/powerpoint/2010/main" val="2126041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0574234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0574234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22BB8-E05D-4645-B5BE-74DDDE27869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3473041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22BB8-E05D-4645-B5BE-74DDDE27869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31244310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22BB8-E05D-4645-B5BE-74DDDE27869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24418139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22BB8-E05D-4645-B5BE-74DDDE278691}"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9739488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22BB8-E05D-4645-B5BE-74DDDE278691}" type="datetimeFigureOut">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195416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AD36D-766C-504C-8191-221907DC531C}"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303188915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22BB8-E05D-4645-B5BE-74DDDE278691}"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33777224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22BB8-E05D-4645-B5BE-74DDDE278691}" type="datetimeFigureOut">
              <a:rPr lang="en-US" smtClean="0"/>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40514279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22BB8-E05D-4645-B5BE-74DDDE278691}"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35556482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22BB8-E05D-4645-B5BE-74DDDE278691}"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1333747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22BB8-E05D-4645-B5BE-74DDDE27869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38945860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22BB8-E05D-4645-B5BE-74DDDE27869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B488-D094-A943-A30E-C14594DDEA58}" type="slidenum">
              <a:rPr lang="en-US" smtClean="0"/>
              <a:t>‹#›</a:t>
            </a:fld>
            <a:endParaRPr lang="en-US"/>
          </a:p>
        </p:txBody>
      </p:sp>
    </p:spTree>
    <p:extLst>
      <p:ext uri="{BB962C8B-B14F-4D97-AF65-F5344CB8AC3E}">
        <p14:creationId xmlns:p14="http://schemas.microsoft.com/office/powerpoint/2010/main" val="160896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AD36D-766C-504C-8191-221907DC531C}"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12369710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AD36D-766C-504C-8191-221907DC531C}" type="datetimeFigureOut">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23676271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AD36D-766C-504C-8191-221907DC531C}"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10105964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AD36D-766C-504C-8191-221907DC531C}" type="datetimeFigureOut">
              <a:rPr lang="en-US" smtClean="0"/>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6309861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AD36D-766C-504C-8191-221907DC531C}"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23186529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AD36D-766C-504C-8191-221907DC531C}"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95D6F-0D92-D049-812F-FBD0F4634D3B}" type="slidenum">
              <a:rPr lang="en-US" smtClean="0"/>
              <a:t>‹#›</a:t>
            </a:fld>
            <a:endParaRPr lang="en-US"/>
          </a:p>
        </p:txBody>
      </p:sp>
    </p:spTree>
    <p:extLst>
      <p:ext uri="{BB962C8B-B14F-4D97-AF65-F5344CB8AC3E}">
        <p14:creationId xmlns:p14="http://schemas.microsoft.com/office/powerpoint/2010/main" val="18111798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ill Sans MT"/>
                <a:cs typeface="Gill Sans MT"/>
              </a:defRPr>
            </a:lvl1pPr>
          </a:lstStyle>
          <a:p>
            <a:fld id="{459AD36D-766C-504C-8191-221907DC531C}" type="datetimeFigureOut">
              <a:rPr lang="en-US" smtClean="0"/>
              <a:pPr/>
              <a:t>8/16/2018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ill Sans MT"/>
                <a:cs typeface="Gill Sans M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ill Sans MT"/>
                <a:cs typeface="Gill Sans MT"/>
              </a:defRPr>
            </a:lvl1pPr>
          </a:lstStyle>
          <a:p>
            <a:fld id="{AD495D6F-0D92-D049-812F-FBD0F4634D3B}" type="slidenum">
              <a:rPr lang="en-US" smtClean="0"/>
              <a:pPr/>
              <a:t>‹#›</a:t>
            </a:fld>
            <a:endParaRPr lang="en-US"/>
          </a:p>
        </p:txBody>
      </p:sp>
    </p:spTree>
    <p:extLst>
      <p:ext uri="{BB962C8B-B14F-4D97-AF65-F5344CB8AC3E}">
        <p14:creationId xmlns:p14="http://schemas.microsoft.com/office/powerpoint/2010/main" val="155797068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Gill Sans MT"/>
          <a:ea typeface="+mj-ea"/>
          <a:cs typeface="Gill Sans M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ill Sans MT"/>
          <a:ea typeface="+mn-ea"/>
          <a:cs typeface="Gill Sans MT"/>
        </a:defRPr>
      </a:lvl1pPr>
      <a:lvl2pPr marL="742950" indent="-285750" algn="l" defTabSz="457200" rtl="0" eaLnBrk="1" latinLnBrk="0" hangingPunct="1">
        <a:spcBef>
          <a:spcPct val="20000"/>
        </a:spcBef>
        <a:buFont typeface="Arial"/>
        <a:buChar char="–"/>
        <a:defRPr sz="2800" kern="1200">
          <a:solidFill>
            <a:schemeClr val="tx1"/>
          </a:solidFill>
          <a:latin typeface="Gill Sans MT"/>
          <a:ea typeface="+mn-ea"/>
          <a:cs typeface="Gill Sans MT"/>
        </a:defRPr>
      </a:lvl2pPr>
      <a:lvl3pPr marL="1143000" indent="-228600" algn="l" defTabSz="457200" rtl="0" eaLnBrk="1" latinLnBrk="0" hangingPunct="1">
        <a:spcBef>
          <a:spcPct val="20000"/>
        </a:spcBef>
        <a:buFont typeface="Arial"/>
        <a:buChar char="•"/>
        <a:defRPr sz="2400" kern="1200">
          <a:solidFill>
            <a:schemeClr val="tx1"/>
          </a:solidFill>
          <a:latin typeface="Gill Sans MT"/>
          <a:ea typeface="+mn-ea"/>
          <a:cs typeface="Gill Sans MT"/>
        </a:defRPr>
      </a:lvl3pPr>
      <a:lvl4pPr marL="1600200" indent="-228600" algn="l" defTabSz="457200" rtl="0" eaLnBrk="1" latinLnBrk="0" hangingPunct="1">
        <a:spcBef>
          <a:spcPct val="20000"/>
        </a:spcBef>
        <a:buFont typeface="Arial"/>
        <a:buChar char="–"/>
        <a:defRPr sz="2000" kern="1200">
          <a:solidFill>
            <a:schemeClr val="tx1"/>
          </a:solidFill>
          <a:latin typeface="Gill Sans MT"/>
          <a:ea typeface="+mn-ea"/>
          <a:cs typeface="Gill Sans MT"/>
        </a:defRPr>
      </a:lvl4pPr>
      <a:lvl5pPr marL="2057400" indent="-228600" algn="l" defTabSz="457200" rtl="0" eaLnBrk="1" latinLnBrk="0" hangingPunct="1">
        <a:spcBef>
          <a:spcPct val="20000"/>
        </a:spcBef>
        <a:buFont typeface="Arial"/>
        <a:buChar char="»"/>
        <a:defRPr sz="2000" kern="1200">
          <a:solidFill>
            <a:schemeClr val="tx1"/>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ill Sans MT"/>
                <a:cs typeface="Gill Sans MT"/>
              </a:defRPr>
            </a:lvl1pPr>
          </a:lstStyle>
          <a:p>
            <a:fld id="{C5098A59-DB3F-274D-817C-6ACF557AE02C}" type="datetimeFigureOut">
              <a:rPr lang="en-US" smtClean="0"/>
              <a:pPr/>
              <a:t>8/16/2018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ill Sans MT"/>
                <a:cs typeface="Gill Sans M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ill Sans MT"/>
                <a:cs typeface="Gill Sans MT"/>
              </a:defRPr>
            </a:lvl1pPr>
          </a:lstStyle>
          <a:p>
            <a:fld id="{EFC7A775-F571-F049-9325-C5D141770AC8}" type="slidenum">
              <a:rPr lang="en-US" smtClean="0"/>
              <a:pPr/>
              <a:t>‹#›</a:t>
            </a:fld>
            <a:endParaRPr lang="en-US"/>
          </a:p>
        </p:txBody>
      </p:sp>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57" y="0"/>
            <a:ext cx="9143085" cy="6858000"/>
          </a:xfrm>
          <a:prstGeom prst="rect">
            <a:avLst/>
          </a:prstGeom>
        </p:spPr>
      </p:pic>
    </p:spTree>
    <p:extLst>
      <p:ext uri="{BB962C8B-B14F-4D97-AF65-F5344CB8AC3E}">
        <p14:creationId xmlns:p14="http://schemas.microsoft.com/office/powerpoint/2010/main" val="20532028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93" r:id="rId12"/>
    <p:sldLayoutId id="2147483694"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Gill Sans MT"/>
          <a:ea typeface="+mj-ea"/>
          <a:cs typeface="Gill Sans M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ill Sans MT"/>
          <a:ea typeface="+mn-ea"/>
          <a:cs typeface="Gill Sans MT"/>
        </a:defRPr>
      </a:lvl1pPr>
      <a:lvl2pPr marL="742950" indent="-285750" algn="l" defTabSz="457200" rtl="0" eaLnBrk="1" latinLnBrk="0" hangingPunct="1">
        <a:spcBef>
          <a:spcPct val="20000"/>
        </a:spcBef>
        <a:buFont typeface="Arial"/>
        <a:buChar char="–"/>
        <a:defRPr sz="2800" kern="1200">
          <a:solidFill>
            <a:schemeClr val="tx1"/>
          </a:solidFill>
          <a:latin typeface="Gill Sans MT"/>
          <a:ea typeface="+mn-ea"/>
          <a:cs typeface="Gill Sans MT"/>
        </a:defRPr>
      </a:lvl2pPr>
      <a:lvl3pPr marL="1143000" indent="-228600" algn="l" defTabSz="457200" rtl="0" eaLnBrk="1" latinLnBrk="0" hangingPunct="1">
        <a:spcBef>
          <a:spcPct val="20000"/>
        </a:spcBef>
        <a:buFont typeface="Arial"/>
        <a:buChar char="•"/>
        <a:defRPr sz="2400" kern="1200">
          <a:solidFill>
            <a:schemeClr val="tx1"/>
          </a:solidFill>
          <a:latin typeface="Gill Sans MT"/>
          <a:ea typeface="+mn-ea"/>
          <a:cs typeface="Gill Sans MT"/>
        </a:defRPr>
      </a:lvl3pPr>
      <a:lvl4pPr marL="1600200" indent="-228600" algn="l" defTabSz="457200" rtl="0" eaLnBrk="1" latinLnBrk="0" hangingPunct="1">
        <a:spcBef>
          <a:spcPct val="20000"/>
        </a:spcBef>
        <a:buFont typeface="Arial"/>
        <a:buChar char="–"/>
        <a:defRPr sz="2000" kern="1200">
          <a:solidFill>
            <a:schemeClr val="tx1"/>
          </a:solidFill>
          <a:latin typeface="Gill Sans MT"/>
          <a:ea typeface="+mn-ea"/>
          <a:cs typeface="Gill Sans MT"/>
        </a:defRPr>
      </a:lvl4pPr>
      <a:lvl5pPr marL="2057400" indent="-228600" algn="l" defTabSz="457200" rtl="0" eaLnBrk="1" latinLnBrk="0" hangingPunct="1">
        <a:spcBef>
          <a:spcPct val="20000"/>
        </a:spcBef>
        <a:buFont typeface="Arial"/>
        <a:buChar char="»"/>
        <a:defRPr sz="2000" kern="1200">
          <a:solidFill>
            <a:schemeClr val="tx1"/>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ill Sans MT"/>
                <a:cs typeface="Gill Sans MT"/>
              </a:defRPr>
            </a:lvl1pPr>
          </a:lstStyle>
          <a:p>
            <a:fld id="{90B22BB8-E05D-4645-B5BE-74DDDE278691}" type="datetimeFigureOut">
              <a:rPr lang="en-US" smtClean="0"/>
              <a:pPr/>
              <a:t>8/16/2018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ill Sans MT"/>
                <a:cs typeface="Gill Sans M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ill Sans MT"/>
                <a:cs typeface="Gill Sans MT"/>
              </a:defRPr>
            </a:lvl1pPr>
          </a:lstStyle>
          <a:p>
            <a:fld id="{CAA7B488-D094-A943-A30E-C14594DDEA58}" type="slidenum">
              <a:rPr lang="en-US" smtClean="0"/>
              <a:pPr/>
              <a:t>‹#›</a:t>
            </a:fld>
            <a:endParaRPr lang="en-US"/>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7" y="0"/>
            <a:ext cx="9143085" cy="6858000"/>
          </a:xfrm>
          <a:prstGeom prst="rect">
            <a:avLst/>
          </a:prstGeom>
        </p:spPr>
      </p:pic>
    </p:spTree>
    <p:extLst>
      <p:ext uri="{BB962C8B-B14F-4D97-AF65-F5344CB8AC3E}">
        <p14:creationId xmlns:p14="http://schemas.microsoft.com/office/powerpoint/2010/main" val="263261645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Gill Sans MT"/>
          <a:ea typeface="+mj-ea"/>
          <a:cs typeface="Gill Sans M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ill Sans MT"/>
          <a:ea typeface="+mn-ea"/>
          <a:cs typeface="Gill Sans MT"/>
        </a:defRPr>
      </a:lvl1pPr>
      <a:lvl2pPr marL="742950" indent="-285750" algn="l" defTabSz="457200" rtl="0" eaLnBrk="1" latinLnBrk="0" hangingPunct="1">
        <a:spcBef>
          <a:spcPct val="20000"/>
        </a:spcBef>
        <a:buFont typeface="Arial"/>
        <a:buChar char="–"/>
        <a:defRPr sz="2800" kern="1200">
          <a:solidFill>
            <a:schemeClr val="tx1"/>
          </a:solidFill>
          <a:latin typeface="Gill Sans MT"/>
          <a:ea typeface="+mn-ea"/>
          <a:cs typeface="Gill Sans MT"/>
        </a:defRPr>
      </a:lvl2pPr>
      <a:lvl3pPr marL="1143000" indent="-228600" algn="l" defTabSz="457200" rtl="0" eaLnBrk="1" latinLnBrk="0" hangingPunct="1">
        <a:spcBef>
          <a:spcPct val="20000"/>
        </a:spcBef>
        <a:buFont typeface="Arial"/>
        <a:buChar char="•"/>
        <a:defRPr sz="2400" kern="1200">
          <a:solidFill>
            <a:schemeClr val="tx1"/>
          </a:solidFill>
          <a:latin typeface="Gill Sans MT"/>
          <a:ea typeface="+mn-ea"/>
          <a:cs typeface="Gill Sans MT"/>
        </a:defRPr>
      </a:lvl3pPr>
      <a:lvl4pPr marL="1600200" indent="-228600" algn="l" defTabSz="457200" rtl="0" eaLnBrk="1" latinLnBrk="0" hangingPunct="1">
        <a:spcBef>
          <a:spcPct val="20000"/>
        </a:spcBef>
        <a:buFont typeface="Arial"/>
        <a:buChar char="–"/>
        <a:defRPr sz="2000" kern="1200">
          <a:solidFill>
            <a:schemeClr val="tx1"/>
          </a:solidFill>
          <a:latin typeface="Gill Sans MT"/>
          <a:ea typeface="+mn-ea"/>
          <a:cs typeface="Gill Sans MT"/>
        </a:defRPr>
      </a:lvl4pPr>
      <a:lvl5pPr marL="2057400" indent="-228600" algn="l" defTabSz="457200" rtl="0" eaLnBrk="1" latinLnBrk="0" hangingPunct="1">
        <a:spcBef>
          <a:spcPct val="20000"/>
        </a:spcBef>
        <a:buFont typeface="Arial"/>
        <a:buChar char="»"/>
        <a:defRPr sz="2000" kern="1200">
          <a:solidFill>
            <a:schemeClr val="tx1"/>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Quality assurance 2018</a:t>
            </a:r>
            <a:endParaRPr lang="en-AU" sz="15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r>
              <a:rPr lang="en-AU" sz="8800" i="1" u="sng" dirty="0" smtClean="0">
                <a:latin typeface="Gill Sans MT Std Light" panose="020B0302020104020203" pitchFamily="34" charset="0"/>
              </a:rPr>
              <a:t>What is happening?</a:t>
            </a:r>
          </a:p>
          <a:p>
            <a:endPar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TASC approval of plans/scope &amp; sequence (SDI, Project Implementation, Work Readiness)</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Full-day on-site audits</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Focused audits</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Desktop audits</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QA Regional Workshop meeting</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QA Meetings for selected Level 2 courses</a:t>
            </a:r>
          </a:p>
          <a:p>
            <a:endParaRPr lang="en-AU" sz="3100" dirty="0">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331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2496065" y="568411"/>
            <a:ext cx="6499653" cy="4938583"/>
          </a:xfrm>
          <a:prstGeom prst="rect">
            <a:avLst/>
          </a:prstGeom>
        </p:spPr>
        <p:txBody>
          <a:bodyPr>
            <a:normAutofit fontScale="25000" lnSpcReduction="20000"/>
          </a:bodyPr>
          <a:lstStyle/>
          <a:p>
            <a:pPr algn="ctr"/>
            <a:r>
              <a:rPr lang="en-AU" sz="123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CHECK:</a:t>
            </a:r>
          </a:p>
          <a:p>
            <a:pPr marL="114300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Is your scope up-to-date?</a:t>
            </a:r>
          </a:p>
          <a:p>
            <a:pPr marL="114300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Are ‘provider ratings and awards’ based on internally moderated discussions?</a:t>
            </a: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Do teachers attending have all the information they need and know what to bring? </a:t>
            </a:r>
          </a:p>
          <a:p>
            <a:pPr marL="2347200" lvl="1" indent="-1143000">
              <a:lnSpc>
                <a:spcPct val="127000"/>
              </a:lnSpc>
              <a:buFont typeface="Wingdings" panose="05000000000000000000" pitchFamily="2" charset="2"/>
              <a:buChar char="ü"/>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Registered to attend</a:t>
            </a:r>
          </a:p>
          <a:p>
            <a:pPr marL="2347200" lvl="1" indent="-1143000">
              <a:lnSpc>
                <a:spcPct val="127000"/>
              </a:lnSpc>
              <a:buFont typeface="Wingdings" panose="05000000000000000000" pitchFamily="2" charset="2"/>
              <a:buChar char="ü"/>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where and when</a:t>
            </a:r>
          </a:p>
          <a:p>
            <a:pPr marL="2347200" lvl="1" indent="-1143000">
              <a:lnSpc>
                <a:spcPct val="127000"/>
              </a:lnSpc>
              <a:buFont typeface="Wingdings" panose="05000000000000000000" pitchFamily="2" charset="2"/>
              <a:buChar char="ü"/>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required bodies of student work</a:t>
            </a:r>
          </a:p>
          <a:p>
            <a:pPr marL="2347200" lvl="1" indent="-1143000">
              <a:lnSpc>
                <a:spcPct val="127000"/>
              </a:lnSpc>
              <a:buFont typeface="Wingdings" panose="05000000000000000000" pitchFamily="2" charset="2"/>
              <a:buChar char="ü"/>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completed cover forms.</a:t>
            </a:r>
          </a:p>
          <a:p>
            <a:pPr marL="1143000" lvl="0" indent="-396000">
              <a:lnSpc>
                <a:spcPct val="127000"/>
              </a:lnSpc>
              <a:buFont typeface="Arial" panose="020B0604020202020204" pitchFamily="34" charset="0"/>
              <a:buChar char="•"/>
            </a:pP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pPr marL="747000" lvl="0">
              <a:lnSpc>
                <a:spcPct val="127000"/>
              </a:lnSpc>
            </a:pPr>
            <a:endParaRPr lang="en-AU" sz="52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algn="ctr"/>
            <a:endParaRPr lang="en-AU" sz="69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98" y="1096568"/>
            <a:ext cx="3113903" cy="3882268"/>
          </a:xfrm>
          <a:prstGeom prst="rect">
            <a:avLst/>
          </a:prstGeom>
        </p:spPr>
      </p:pic>
    </p:spTree>
    <p:extLst>
      <p:ext uri="{BB962C8B-B14F-4D97-AF65-F5344CB8AC3E}">
        <p14:creationId xmlns:p14="http://schemas.microsoft.com/office/powerpoint/2010/main" val="2120171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‘hot topic’</a:t>
            </a:r>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marL="747000" lvl="0">
              <a:lnSpc>
                <a:spcPct val="127000"/>
              </a:lnSpc>
            </a:pPr>
            <a:r>
              <a:rPr lang="en-AU" sz="12800" i="1"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Criteria and their standard elements</a:t>
            </a:r>
          </a:p>
          <a:p>
            <a:pPr marL="1143000" lvl="0" indent="-396000">
              <a:lnSpc>
                <a:spcPct val="127000"/>
              </a:lnSpc>
              <a:buFont typeface="Arial" panose="020B0604020202020204" pitchFamily="34" charset="0"/>
              <a:buChar char="•"/>
            </a:pPr>
            <a:r>
              <a:rPr lang="en-AU" sz="12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criteria </a:t>
            </a:r>
            <a:r>
              <a:rPr lang="en-AU" sz="128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are – in themselves </a:t>
            </a:r>
            <a:r>
              <a:rPr lang="en-AU" sz="12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–convenient </a:t>
            </a:r>
            <a:r>
              <a:rPr lang="en-AU" sz="128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headings under which standards are grouped. It is the standards that are used as the ‘measures’ of student achievement, not the criteria (headings).</a:t>
            </a:r>
            <a:endParaRPr lang="en-AU" sz="12800" dirty="0">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3475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a:bodyPr>
          <a:lstStyle/>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grpSp>
        <p:nvGrpSpPr>
          <p:cNvPr id="12" name="Group 11"/>
          <p:cNvGrpSpPr/>
          <p:nvPr/>
        </p:nvGrpSpPr>
        <p:grpSpPr>
          <a:xfrm>
            <a:off x="312420" y="1043354"/>
            <a:ext cx="8732520" cy="4053839"/>
            <a:chOff x="1667192" y="2215833"/>
            <a:chExt cx="5809615" cy="2426335"/>
          </a:xfrm>
        </p:grpSpPr>
        <p:pic>
          <p:nvPicPr>
            <p:cNvPr id="4" name="Picture 3"/>
            <p:cNvPicPr/>
            <p:nvPr/>
          </p:nvPicPr>
          <p:blipFill>
            <a:blip r:embed="rId4"/>
            <a:stretch>
              <a:fillRect/>
            </a:stretch>
          </p:blipFill>
          <p:spPr>
            <a:xfrm>
              <a:off x="1667192" y="2215833"/>
              <a:ext cx="3639820" cy="2426335"/>
            </a:xfrm>
            <a:prstGeom prst="rect">
              <a:avLst/>
            </a:prstGeom>
          </p:spPr>
        </p:pic>
        <p:cxnSp>
          <p:nvCxnSpPr>
            <p:cNvPr id="5" name="Straight Arrow Connector 4"/>
            <p:cNvCxnSpPr/>
            <p:nvPr/>
          </p:nvCxnSpPr>
          <p:spPr>
            <a:xfrm flipH="1" flipV="1">
              <a:off x="5338762" y="2279333"/>
              <a:ext cx="1346200" cy="215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007292" y="3172143"/>
              <a:ext cx="2131060" cy="35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747452" y="3193733"/>
              <a:ext cx="3369310" cy="1101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 Box 12"/>
            <p:cNvSpPr txBox="1"/>
            <p:nvPr/>
          </p:nvSpPr>
          <p:spPr>
            <a:xfrm>
              <a:off x="6742747" y="2372678"/>
              <a:ext cx="690880" cy="3524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1000"/>
                </a:spcAft>
              </a:pPr>
              <a:r>
                <a:rPr lang="en-AU" sz="2000" i="1" dirty="0">
                  <a:effectLst/>
                  <a:latin typeface="Gill Sans MT Std Light" panose="020B0302020104020203" pitchFamily="34" charset="0"/>
                  <a:ea typeface="Times New Roman" panose="02020603050405020304" pitchFamily="18" charset="0"/>
                  <a:cs typeface="Times New Roman" panose="02020603050405020304" pitchFamily="18" charset="0"/>
                </a:rPr>
                <a:t>Criterion</a:t>
              </a:r>
              <a:endParaRPr lang="en-AU" sz="2000" dirty="0">
                <a:effectLst/>
                <a:latin typeface="Gill Sans MT Std Light" panose="020B0302020104020203" pitchFamily="34" charset="0"/>
                <a:ea typeface="Times New Roman" panose="02020603050405020304" pitchFamily="18" charset="0"/>
                <a:cs typeface="Times New Roman" panose="02020603050405020304" pitchFamily="18" charset="0"/>
              </a:endParaRPr>
            </a:p>
            <a:p>
              <a:pPr>
                <a:lnSpc>
                  <a:spcPts val="1200"/>
                </a:lnSpc>
                <a:spcAft>
                  <a:spcPts val="1000"/>
                </a:spcAft>
              </a:pPr>
              <a:r>
                <a:rPr lang="en-AU" sz="1100" dirty="0">
                  <a:effectLst/>
                  <a:latin typeface="Gill Sans MT Std Light" panose="020B0302020104020203" pitchFamily="34" charset="0"/>
                  <a:ea typeface="Times New Roman" panose="02020603050405020304" pitchFamily="18" charset="0"/>
                  <a:cs typeface="Times New Roman" panose="02020603050405020304" pitchFamily="18" charset="0"/>
                </a:rPr>
                <a:t> </a:t>
              </a:r>
            </a:p>
          </p:txBody>
        </p:sp>
        <p:sp>
          <p:nvSpPr>
            <p:cNvPr id="9" name="Text Box 13"/>
            <p:cNvSpPr txBox="1"/>
            <p:nvPr/>
          </p:nvSpPr>
          <p:spPr>
            <a:xfrm>
              <a:off x="6684962" y="3078798"/>
              <a:ext cx="791845" cy="6242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1000"/>
                </a:spcAft>
              </a:pPr>
              <a:r>
                <a:rPr lang="en-AU" sz="2000" i="1" dirty="0" smtClean="0">
                  <a:effectLst/>
                  <a:latin typeface="Gill Sans MT Std Light" panose="020B0302020104020203" pitchFamily="34" charset="0"/>
                  <a:ea typeface="Times New Roman" panose="02020603050405020304" pitchFamily="18" charset="0"/>
                  <a:cs typeface="Times New Roman" panose="02020603050405020304" pitchFamily="18" charset="0"/>
                </a:rPr>
                <a:t>Standard</a:t>
              </a:r>
            </a:p>
            <a:p>
              <a:pPr>
                <a:lnSpc>
                  <a:spcPts val="1200"/>
                </a:lnSpc>
                <a:spcAft>
                  <a:spcPts val="1000"/>
                </a:spcAft>
              </a:pPr>
              <a:r>
                <a:rPr lang="en-AU" sz="2000" i="1" dirty="0" smtClean="0">
                  <a:effectLst/>
                  <a:latin typeface="Gill Sans MT Std Light" panose="020B0302020104020203" pitchFamily="34" charset="0"/>
                  <a:ea typeface="Times New Roman" panose="02020603050405020304" pitchFamily="18" charset="0"/>
                  <a:cs typeface="Times New Roman" panose="02020603050405020304" pitchFamily="18" charset="0"/>
                </a:rPr>
                <a:t> </a:t>
              </a:r>
              <a:r>
                <a:rPr lang="en-AU" sz="2000" i="1" dirty="0">
                  <a:effectLst/>
                  <a:latin typeface="Gill Sans MT Std Light" panose="020B0302020104020203" pitchFamily="34" charset="0"/>
                  <a:ea typeface="Times New Roman" panose="02020603050405020304" pitchFamily="18" charset="0"/>
                  <a:cs typeface="Times New Roman" panose="02020603050405020304" pitchFamily="18" charset="0"/>
                </a:rPr>
                <a:t>Elements</a:t>
              </a:r>
              <a:endParaRPr lang="en-AU" sz="2000" dirty="0">
                <a:effectLst/>
                <a:latin typeface="Gill Sans MT Std Light" panose="020B0302020104020203" pitchFamily="34" charset="0"/>
                <a:ea typeface="Times New Roman" panose="02020603050405020304" pitchFamily="18" charset="0"/>
                <a:cs typeface="Times New Roman" panose="02020603050405020304" pitchFamily="18" charset="0"/>
              </a:endParaRPr>
            </a:p>
            <a:p>
              <a:pPr>
                <a:lnSpc>
                  <a:spcPts val="1200"/>
                </a:lnSpc>
                <a:spcAft>
                  <a:spcPts val="1000"/>
                </a:spcAft>
              </a:pPr>
              <a:r>
                <a:rPr lang="en-AU" sz="1100" dirty="0">
                  <a:effectLst/>
                  <a:latin typeface="Gill Sans MT Std Light" panose="020B0302020104020203" pitchFamily="34" charset="0"/>
                  <a:ea typeface="Times New Roman" panose="02020603050405020304" pitchFamily="18" charset="0"/>
                  <a:cs typeface="Times New Roman" panose="02020603050405020304" pitchFamily="18" charset="0"/>
                </a:rPr>
                <a:t> </a:t>
              </a:r>
            </a:p>
          </p:txBody>
        </p:sp>
        <p:cxnSp>
          <p:nvCxnSpPr>
            <p:cNvPr id="10" name="Straight Arrow Connector 9"/>
            <p:cNvCxnSpPr/>
            <p:nvPr/>
          </p:nvCxnSpPr>
          <p:spPr>
            <a:xfrm flipH="1">
              <a:off x="2624772" y="3265488"/>
              <a:ext cx="4038600" cy="525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43537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407774" y="712573"/>
            <a:ext cx="8093676" cy="5132173"/>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Best Practice…</a:t>
            </a:r>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marL="747000" lvl="0">
              <a:lnSpc>
                <a:spcPct val="127000"/>
              </a:lnSpc>
            </a:pPr>
            <a:r>
              <a:rPr lang="en-AU" sz="12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Enriching assessment matrixes, assessment tasks and records </a:t>
            </a:r>
            <a:r>
              <a:rPr lang="en-AU" sz="128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by the addition of notations about the </a:t>
            </a:r>
            <a:r>
              <a:rPr lang="en-AU" sz="12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specific standard </a:t>
            </a:r>
            <a:r>
              <a:rPr lang="en-AU" sz="128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elements assessed in each task adds clarity and increases the rigor of the checking process. Just as all criteria must be adequately assessed, so all standard elements of each criterion need to be assessed in the totality of the assessment. </a:t>
            </a:r>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702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479" y="1448238"/>
            <a:ext cx="7772400" cy="1362075"/>
          </a:xfrm>
        </p:spPr>
        <p:txBody>
          <a:bodyPr>
            <a:normAutofit fontScale="90000"/>
          </a:bodyPr>
          <a:lstStyle/>
          <a:p>
            <a:r>
              <a:rPr lang="en-AU"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TASC have not mandated that this should be included in scope and sequence but rather advised that it should be considered and students need to know what they are being assessed against! </a:t>
            </a:r>
          </a:p>
        </p:txBody>
      </p:sp>
      <p:sp>
        <p:nvSpPr>
          <p:cNvPr id="3" name="Text Placeholder 2"/>
          <p:cNvSpPr>
            <a:spLocks noGrp="1"/>
          </p:cNvSpPr>
          <p:nvPr>
            <p:ph type="body" idx="1"/>
          </p:nvPr>
        </p:nvSpPr>
        <p:spPr>
          <a:xfrm>
            <a:off x="1016603" y="1230313"/>
            <a:ext cx="7772400" cy="1500187"/>
          </a:xfrm>
        </p:spPr>
        <p:txBody>
          <a:bodyPr>
            <a:noAutofit/>
          </a:bodyPr>
          <a:lstStyle/>
          <a:p>
            <a:endParaRPr lang="en-AU" sz="44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400" dirty="0" smtClean="0">
              <a:solidFill>
                <a:srgbClr val="000000"/>
              </a:solidFill>
              <a:latin typeface="Gill Sans MT Std Light" panose="020B0302020104020203" pitchFamily="34" charset="0"/>
              <a:cs typeface="Times New Roman" panose="02020603050405020304" pitchFamily="18" charset="0"/>
            </a:endParaRPr>
          </a:p>
          <a:p>
            <a:endParaRPr lang="en-AU" sz="4400" dirty="0"/>
          </a:p>
        </p:txBody>
      </p:sp>
    </p:spTree>
    <p:extLst>
      <p:ext uri="{BB962C8B-B14F-4D97-AF65-F5344CB8AC3E}">
        <p14:creationId xmlns:p14="http://schemas.microsoft.com/office/powerpoint/2010/main" val="282830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Focused Audits</a:t>
            </a:r>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marL="1143000" lvl="0" indent="-396000">
              <a:lnSpc>
                <a:spcPct val="127000"/>
              </a:lnSpc>
              <a:buFont typeface="Arial" panose="020B0604020202020204" pitchFamily="34" charset="0"/>
              <a:buChar char="•"/>
            </a:pPr>
            <a:r>
              <a:rPr lang="en-AU" sz="112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s</a:t>
            </a:r>
            <a:r>
              <a:rPr lang="en-AU" sz="112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ame standards and process as full-day audits</a:t>
            </a:r>
          </a:p>
          <a:p>
            <a:pPr marL="1143000" lvl="0" indent="-396000">
              <a:lnSpc>
                <a:spcPct val="127000"/>
              </a:lnSpc>
              <a:buFont typeface="Arial" panose="020B0604020202020204" pitchFamily="34" charset="0"/>
              <a:buChar char="•"/>
            </a:pPr>
            <a:r>
              <a:rPr lang="en-AU" sz="112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f</a:t>
            </a:r>
            <a:r>
              <a:rPr lang="en-AU" sz="112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ocus on two courses</a:t>
            </a:r>
          </a:p>
          <a:p>
            <a:pPr marL="1143000" lvl="0" indent="-396000">
              <a:lnSpc>
                <a:spcPct val="127000"/>
              </a:lnSpc>
              <a:buFont typeface="Arial" panose="020B0604020202020204" pitchFamily="34" charset="0"/>
              <a:buChar char="•"/>
            </a:pPr>
            <a:r>
              <a:rPr lang="en-AU" sz="112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‘snapshot’ approach vs ‘bigger picture’: less time but patterns not necessarily seen</a:t>
            </a:r>
          </a:p>
          <a:p>
            <a:pPr marL="1143000" lvl="0" indent="-396000">
              <a:lnSpc>
                <a:spcPct val="127000"/>
              </a:lnSpc>
              <a:buFont typeface="Arial" panose="020B0604020202020204" pitchFamily="34" charset="0"/>
              <a:buChar char="•"/>
            </a:pPr>
            <a:r>
              <a:rPr lang="en-AU" sz="112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an addition – not a replacement – to more extensive provider audits.</a:t>
            </a:r>
            <a:endParaRPr lang="en-AU" sz="11200" dirty="0">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7443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Desktop audits</a:t>
            </a:r>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two courses selected for desktop audit in 2018: </a:t>
            </a:r>
            <a:r>
              <a:rPr lang="en-AU" sz="8800" i="1"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Chinese – Foundation</a:t>
            </a: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 and </a:t>
            </a:r>
            <a:r>
              <a:rPr lang="en-AU" sz="8800" i="1"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Essential Skills – Reading and Writing</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selected providers have been contacted and asked to provide TASC with a variety of delivery and assessment documentation</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TASC will analyse the documentation and give feedback to providers</a:t>
            </a:r>
          </a:p>
          <a:p>
            <a:pPr marL="1080000" lvl="1" indent="-432000">
              <a:lnSpc>
                <a:spcPct val="127000"/>
              </a:lnSpc>
              <a:buFont typeface="Arial" panose="020B0604020202020204" pitchFamily="34" charset="0"/>
              <a:buChar char="•"/>
            </a:pPr>
            <a:r>
              <a:rPr lang="en-AU" sz="88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remedial actions may be required if issues emerge from analysis</a:t>
            </a:r>
          </a:p>
          <a:p>
            <a:endParaRPr lang="en-AU" sz="3100" dirty="0">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430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QA Regional Network Meeting</a:t>
            </a:r>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latest has been held at Lilydale (selected schools in the NE and E)</a:t>
            </a: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2018 selected courses:</a:t>
            </a:r>
            <a:r>
              <a:rPr lang="en-AU" sz="9600" i="1"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 Essential Skills – Using Computers and the Internet; </a:t>
            </a: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and maths (</a:t>
            </a:r>
            <a:r>
              <a:rPr lang="en-AU" sz="9600" i="1"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Essential Skills – </a:t>
            </a:r>
            <a:r>
              <a:rPr lang="en-AU" sz="9600" i="1"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Maths, Workplace Maths)</a:t>
            </a: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school representatives undertake guided self- and small-group evaluation of delivery and assessment documentation and procedures</a:t>
            </a:r>
          </a:p>
          <a:p>
            <a:pPr marL="747000" lvl="0">
              <a:lnSpc>
                <a:spcPct val="127000"/>
              </a:lnSpc>
            </a:pP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5072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2508" y="712573"/>
            <a:ext cx="7430529" cy="4794421"/>
          </a:xfrm>
          <a:prstGeom prst="rect">
            <a:avLst/>
          </a:prstGeom>
        </p:spPr>
        <p:txBody>
          <a:bodyPr>
            <a:normAutofit fontScale="25000" lnSpcReduction="20000"/>
          </a:bodyPr>
          <a:lstStyle/>
          <a:p>
            <a:pPr algn="ctr"/>
            <a:r>
              <a:rPr lang="en-AU" sz="156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QA Regional Network Meeting</a:t>
            </a:r>
            <a:endParaRPr lang="en-AU" sz="76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emphasis on sharing experiences, learning from others and networking</a:t>
            </a: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emphasis on identifying current strengths</a:t>
            </a: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emphasis on identifying opportunities for improvement</a:t>
            </a:r>
          </a:p>
          <a:p>
            <a:pPr marL="1143000" lvl="0" indent="-396000">
              <a:lnSpc>
                <a:spcPct val="127000"/>
              </a:lnSpc>
              <a:buFont typeface="Arial" panose="020B0604020202020204" pitchFamily="34" charset="0"/>
              <a:buChar char="•"/>
            </a:pPr>
            <a:r>
              <a:rPr lang="en-AU" sz="96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k</a:t>
            </a: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ey learning from review of selected courses used to develop a Quality Assurance Improvement Plan to guide each school’s future growth in delivery and assessment methodologies</a:t>
            </a:r>
          </a:p>
          <a:p>
            <a:pPr marL="747000" lvl="0">
              <a:lnSpc>
                <a:spcPct val="127000"/>
              </a:lnSpc>
            </a:pP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6937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04486" y="712573"/>
            <a:ext cx="3447536" cy="4794421"/>
          </a:xfrm>
          <a:prstGeom prst="rect">
            <a:avLst/>
          </a:prstGeom>
        </p:spPr>
        <p:txBody>
          <a:bodyPr>
            <a:normAutofit lnSpcReduction="10000"/>
          </a:bodyPr>
          <a:lstStyle/>
          <a:p>
            <a:pPr algn="ctr"/>
            <a:r>
              <a:rPr lang="en-AU" sz="47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QA </a:t>
            </a:r>
            <a:r>
              <a:rPr lang="en-AU" sz="4700" cap="all" dirty="0" err="1"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MeetingS</a:t>
            </a:r>
            <a:r>
              <a:rPr lang="en-AU" sz="47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 for selected Level 2 courses: September</a:t>
            </a:r>
            <a:endParaRPr lang="en-AU" sz="47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marL="747000" lvl="0">
              <a:lnSpc>
                <a:spcPct val="127000"/>
              </a:lnSpc>
            </a:pP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4"/>
          <a:stretch>
            <a:fillRect/>
          </a:stretch>
        </p:blipFill>
        <p:spPr>
          <a:xfrm>
            <a:off x="508298" y="581282"/>
            <a:ext cx="4496188" cy="5209273"/>
          </a:xfrm>
          <a:prstGeom prst="rect">
            <a:avLst/>
          </a:prstGeom>
        </p:spPr>
      </p:pic>
    </p:spTree>
    <p:extLst>
      <p:ext uri="{BB962C8B-B14F-4D97-AF65-F5344CB8AC3E}">
        <p14:creationId xmlns:p14="http://schemas.microsoft.com/office/powerpoint/2010/main" val="3829236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5004485" y="712573"/>
            <a:ext cx="3991233" cy="4794421"/>
          </a:xfrm>
          <a:prstGeom prst="rect">
            <a:avLst/>
          </a:prstGeom>
        </p:spPr>
        <p:txBody>
          <a:bodyPr>
            <a:normAutofit/>
          </a:bodyPr>
          <a:lstStyle/>
          <a:p>
            <a:pPr algn="ctr"/>
            <a:r>
              <a:rPr lang="en-AU" sz="52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Regional and </a:t>
            </a:r>
            <a:r>
              <a:rPr lang="en-AU" sz="5200" cap="all" dirty="0" err="1"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statewide</a:t>
            </a:r>
            <a:r>
              <a:rPr lang="en-AU" sz="52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 meetings</a:t>
            </a:r>
          </a:p>
          <a:p>
            <a:pPr algn="ctr"/>
            <a:endParaRPr lang="en-AU" sz="69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199" y="712573"/>
            <a:ext cx="4330482" cy="4506107"/>
          </a:xfrm>
          <a:prstGeom prst="rect">
            <a:avLst/>
          </a:prstGeom>
        </p:spPr>
      </p:pic>
      <p:sp>
        <p:nvSpPr>
          <p:cNvPr id="6" name="Oval 5"/>
          <p:cNvSpPr/>
          <p:nvPr/>
        </p:nvSpPr>
        <p:spPr>
          <a:xfrm>
            <a:off x="3212757" y="1767016"/>
            <a:ext cx="284205" cy="259492"/>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Oval 6"/>
          <p:cNvSpPr/>
          <p:nvPr/>
        </p:nvSpPr>
        <p:spPr>
          <a:xfrm>
            <a:off x="3365157" y="3871784"/>
            <a:ext cx="284205" cy="259492"/>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8" name="Oval 7"/>
          <p:cNvSpPr/>
          <p:nvPr/>
        </p:nvSpPr>
        <p:spPr>
          <a:xfrm>
            <a:off x="1916273" y="1340707"/>
            <a:ext cx="284205" cy="259492"/>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9" name="Oval 8"/>
          <p:cNvSpPr/>
          <p:nvPr/>
        </p:nvSpPr>
        <p:spPr>
          <a:xfrm>
            <a:off x="2215520" y="1460156"/>
            <a:ext cx="284205" cy="259492"/>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 name="TextBox 9"/>
          <p:cNvSpPr txBox="1"/>
          <p:nvPr/>
        </p:nvSpPr>
        <p:spPr>
          <a:xfrm>
            <a:off x="3365157" y="1922847"/>
            <a:ext cx="1255472" cy="369332"/>
          </a:xfrm>
          <a:prstGeom prst="rect">
            <a:avLst/>
          </a:prstGeom>
          <a:noFill/>
        </p:spPr>
        <p:txBody>
          <a:bodyPr wrap="none" rtlCol="0">
            <a:spAutoFit/>
          </a:bodyPr>
          <a:lstStyle/>
          <a:p>
            <a:r>
              <a:rPr lang="en-AU" dirty="0" smtClean="0"/>
              <a:t>Launceston</a:t>
            </a:r>
            <a:endParaRPr lang="en-AU" dirty="0"/>
          </a:p>
        </p:txBody>
      </p:sp>
      <p:sp>
        <p:nvSpPr>
          <p:cNvPr id="11" name="TextBox 10"/>
          <p:cNvSpPr txBox="1"/>
          <p:nvPr/>
        </p:nvSpPr>
        <p:spPr>
          <a:xfrm>
            <a:off x="3002343" y="3597875"/>
            <a:ext cx="840295" cy="369332"/>
          </a:xfrm>
          <a:prstGeom prst="rect">
            <a:avLst/>
          </a:prstGeom>
          <a:noFill/>
        </p:spPr>
        <p:txBody>
          <a:bodyPr wrap="none" rtlCol="0">
            <a:spAutoFit/>
          </a:bodyPr>
          <a:lstStyle/>
          <a:p>
            <a:r>
              <a:rPr lang="en-AU" dirty="0" smtClean="0"/>
              <a:t>Hobart</a:t>
            </a:r>
            <a:endParaRPr lang="en-AU" dirty="0"/>
          </a:p>
        </p:txBody>
      </p:sp>
      <p:sp>
        <p:nvSpPr>
          <p:cNvPr id="12" name="TextBox 11"/>
          <p:cNvSpPr txBox="1"/>
          <p:nvPr/>
        </p:nvSpPr>
        <p:spPr>
          <a:xfrm>
            <a:off x="1916273" y="1669533"/>
            <a:ext cx="1188082" cy="369332"/>
          </a:xfrm>
          <a:prstGeom prst="rect">
            <a:avLst/>
          </a:prstGeom>
          <a:noFill/>
        </p:spPr>
        <p:txBody>
          <a:bodyPr wrap="none" rtlCol="0">
            <a:spAutoFit/>
          </a:bodyPr>
          <a:lstStyle/>
          <a:p>
            <a:r>
              <a:rPr lang="en-AU" dirty="0" smtClean="0"/>
              <a:t>Devonport</a:t>
            </a:r>
            <a:endParaRPr lang="en-AU" dirty="0"/>
          </a:p>
        </p:txBody>
      </p:sp>
      <p:sp>
        <p:nvSpPr>
          <p:cNvPr id="13" name="TextBox 12"/>
          <p:cNvSpPr txBox="1"/>
          <p:nvPr/>
        </p:nvSpPr>
        <p:spPr>
          <a:xfrm>
            <a:off x="1899945" y="1086707"/>
            <a:ext cx="1199559" cy="369332"/>
          </a:xfrm>
          <a:prstGeom prst="rect">
            <a:avLst/>
          </a:prstGeom>
          <a:noFill/>
        </p:spPr>
        <p:txBody>
          <a:bodyPr wrap="none" rtlCol="0">
            <a:spAutoFit/>
          </a:bodyPr>
          <a:lstStyle/>
          <a:p>
            <a:r>
              <a:rPr lang="en-AU" dirty="0" smtClean="0"/>
              <a:t>Ulverstone</a:t>
            </a:r>
            <a:endParaRPr lang="en-AU" dirty="0"/>
          </a:p>
        </p:txBody>
      </p:sp>
    </p:spTree>
    <p:extLst>
      <p:ext uri="{BB962C8B-B14F-4D97-AF65-F5344CB8AC3E}">
        <p14:creationId xmlns:p14="http://schemas.microsoft.com/office/powerpoint/2010/main" val="115835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pic>
        <p:nvPicPr>
          <p:cNvPr id="4" name="Picture 3"/>
          <p:cNvPicPr>
            <a:picLocks noChangeAspect="1"/>
          </p:cNvPicPr>
          <p:nvPr/>
        </p:nvPicPr>
        <p:blipFill>
          <a:blip r:embed="rId4"/>
          <a:stretch>
            <a:fillRect/>
          </a:stretch>
        </p:blipFill>
        <p:spPr>
          <a:xfrm>
            <a:off x="0" y="759112"/>
            <a:ext cx="9144000" cy="4624451"/>
          </a:xfrm>
          <a:prstGeom prst="rect">
            <a:avLst/>
          </a:prstGeom>
          <a:ln w="76200">
            <a:solidFill>
              <a:schemeClr val="bg1"/>
            </a:solidFill>
          </a:ln>
        </p:spPr>
      </p:pic>
      <p:cxnSp>
        <p:nvCxnSpPr>
          <p:cNvPr id="7" name="Straight Arrow Connector 6"/>
          <p:cNvCxnSpPr/>
          <p:nvPr/>
        </p:nvCxnSpPr>
        <p:spPr>
          <a:xfrm flipH="1">
            <a:off x="6166022" y="3429000"/>
            <a:ext cx="2199502" cy="1155357"/>
          </a:xfrm>
          <a:prstGeom prst="straightConnector1">
            <a:avLst/>
          </a:prstGeom>
          <a:ln w="76200">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585254" y="3071338"/>
            <a:ext cx="3596518" cy="646331"/>
          </a:xfrm>
          <a:prstGeom prst="rect">
            <a:avLst/>
          </a:prstGeom>
          <a:noFill/>
        </p:spPr>
        <p:txBody>
          <a:bodyPr wrap="square" rtlCol="0">
            <a:spAutoFit/>
          </a:bodyPr>
          <a:lstStyle/>
          <a:p>
            <a:r>
              <a:rPr lang="en-AU" b="1" dirty="0" smtClean="0">
                <a:solidFill>
                  <a:schemeClr val="accent2">
                    <a:lumMod val="75000"/>
                  </a:schemeClr>
                </a:solidFill>
              </a:rPr>
              <a:t>Individual provider representatives register by 31 August</a:t>
            </a:r>
            <a:endParaRPr lang="en-AU" b="1" dirty="0">
              <a:solidFill>
                <a:schemeClr val="accent2">
                  <a:lumMod val="75000"/>
                </a:schemeClr>
              </a:solidFill>
            </a:endParaRPr>
          </a:p>
        </p:txBody>
      </p:sp>
    </p:spTree>
    <p:extLst>
      <p:ext uri="{BB962C8B-B14F-4D97-AF65-F5344CB8AC3E}">
        <p14:creationId xmlns:p14="http://schemas.microsoft.com/office/powerpoint/2010/main" val="4224889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085" cy="6858000"/>
          </a:xfrm>
          <a:prstGeom prst="rect">
            <a:avLst/>
          </a:prstGeom>
        </p:spPr>
      </p:pic>
      <p:sp>
        <p:nvSpPr>
          <p:cNvPr id="3" name="Title 1"/>
          <p:cNvSpPr txBox="1">
            <a:spLocks/>
          </p:cNvSpPr>
          <p:nvPr/>
        </p:nvSpPr>
        <p:spPr>
          <a:xfrm>
            <a:off x="420131" y="568411"/>
            <a:ext cx="8575588" cy="4938583"/>
          </a:xfrm>
          <a:prstGeom prst="rect">
            <a:avLst/>
          </a:prstGeom>
        </p:spPr>
        <p:txBody>
          <a:bodyPr>
            <a:normAutofit fontScale="32500" lnSpcReduction="20000"/>
          </a:bodyPr>
          <a:lstStyle/>
          <a:p>
            <a:pPr algn="ctr"/>
            <a:r>
              <a:rPr lang="en-AU" sz="123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rPr>
              <a:t>QA meetings</a:t>
            </a:r>
          </a:p>
          <a:p>
            <a:pPr marL="747000">
              <a:lnSpc>
                <a:spcPct val="127000"/>
              </a:lnSpc>
            </a:pP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pPr marL="747000">
              <a:lnSpc>
                <a:spcPct val="127000"/>
              </a:lnSpc>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Available on the TASC website:</a:t>
            </a:r>
          </a:p>
          <a:p>
            <a:pPr marL="114300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individual </a:t>
            </a:r>
            <a:r>
              <a:rPr lang="en-AU" sz="96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course </a:t>
            </a: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meeting requirements (</a:t>
            </a:r>
            <a:r>
              <a:rPr lang="en-AU" sz="96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since 5 March</a:t>
            </a: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a:t>
            </a:r>
          </a:p>
          <a:p>
            <a:pPr marL="1143000" lvl="0" indent="-396000">
              <a:lnSpc>
                <a:spcPct val="127000"/>
              </a:lnSpc>
              <a:buFont typeface="Arial" panose="020B0604020202020204" pitchFamily="34" charset="0"/>
              <a:buChar char="•"/>
            </a:pP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general information document (to help with form completion and responses to FAQs)</a:t>
            </a:r>
          </a:p>
          <a:p>
            <a:pPr marL="1143000" lvl="0" indent="-396000">
              <a:lnSpc>
                <a:spcPct val="127000"/>
              </a:lnSpc>
              <a:buFont typeface="Arial" panose="020B0604020202020204" pitchFamily="34" charset="0"/>
              <a:buChar char="•"/>
            </a:pPr>
            <a:r>
              <a:rPr lang="en-AU" sz="96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c</a:t>
            </a:r>
            <a:r>
              <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rPr>
              <a:t>ourse-specific meeting details (dates and times) contained in the Meeting Timetable.</a:t>
            </a:r>
          </a:p>
          <a:p>
            <a:pPr marL="1143000" lvl="0" indent="-396000">
              <a:lnSpc>
                <a:spcPct val="127000"/>
              </a:lnSpc>
              <a:buFont typeface="Arial" panose="020B0604020202020204" pitchFamily="34" charset="0"/>
              <a:buChar char="•"/>
            </a:pPr>
            <a:endParaRPr lang="en-AU" sz="9600" dirty="0" smtClean="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pPr marL="747000" lvl="0">
              <a:lnSpc>
                <a:spcPct val="127000"/>
              </a:lnSpc>
            </a:pPr>
            <a:endParaRPr lang="en-AU" sz="52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pPr algn="ctr"/>
            <a:endParaRPr lang="en-AU" sz="69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40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2800" dirty="0" smtClean="0">
              <a:latin typeface="Gill Sans MT Std Light" panose="020B0302020104020203" pitchFamily="34" charset="0"/>
              <a:ea typeface="Calibri" panose="020F0502020204030204" pitchFamily="34" charset="0"/>
              <a:cs typeface="Times New Roman" panose="02020603050405020304" pitchFamily="18" charset="0"/>
            </a:endParaRPr>
          </a:p>
          <a:p>
            <a:endParaRPr lang="en-AU" sz="3900" cap="all" dirty="0" smtClean="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3500" dirty="0">
              <a:solidFill>
                <a:srgbClr val="000000"/>
              </a:solidFill>
              <a:latin typeface="Gill Sans MT Std Light" panose="020B0302020104020203" pitchFamily="34" charset="0"/>
              <a:ea typeface="Calibri" panose="020F0502020204030204" pitchFamily="34" charset="0"/>
              <a:cs typeface="Times New Roman" panose="02020603050405020304" pitchFamily="18" charset="0"/>
            </a:endParaRPr>
          </a:p>
          <a:p>
            <a:endParaRPr lang="en-AU" sz="800" dirty="0" smtClean="0"/>
          </a:p>
          <a:p>
            <a:endParaRPr lang="en-AU" sz="5500" cap="all" dirty="0">
              <a:solidFill>
                <a:srgbClr val="1D8296"/>
              </a:solidFill>
              <a:latin typeface="Gill Sans MT Std Light" panose="020B03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9570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pres March forums" id="{791B48FA-120C-432A-BBE6-5FAAD439E961}" vid="{41FFAED0-9061-4073-8E59-024C922534A9}"/>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pres March forums" id="{791B48FA-120C-432A-BBE6-5FAAD439E961}" vid="{256659A4-B7C1-4C30-944E-26ABC224D59B}"/>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pres March forums" id="{791B48FA-120C-432A-BBE6-5FAAD439E961}" vid="{3334E51D-BDE6-49BB-A28D-03F8FE805D2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 pres March forums</Template>
  <TotalTime>17334</TotalTime>
  <Words>528</Words>
  <Application>Microsoft Office PowerPoint</Application>
  <PresentationFormat>On-screen Show (4:3)</PresentationFormat>
  <Paragraphs>149</Paragraphs>
  <Slides>14</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Gill Sans MT</vt:lpstr>
      <vt:lpstr>Gill Sans MT Std Light</vt:lpstr>
      <vt:lpstr>Times New Roman</vt:lpstr>
      <vt:lpstr>Wingdings</vt: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TASC have not mandated that this should be included in scope and sequence but rather advised that it should be considered and students need to know what they are being assessed against! </vt:lpstr>
    </vt:vector>
  </TitlesOfParts>
  <Company>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Lowenthal, Fiona HJ</dc:creator>
  <cp:lastModifiedBy>Lowenthal, Fiona HJ</cp:lastModifiedBy>
  <cp:revision>120</cp:revision>
  <cp:lastPrinted>2018-04-20T03:53:05Z</cp:lastPrinted>
  <dcterms:created xsi:type="dcterms:W3CDTF">2018-03-08T04:08:21Z</dcterms:created>
  <dcterms:modified xsi:type="dcterms:W3CDTF">2018-08-16T04:14:10Z</dcterms:modified>
</cp:coreProperties>
</file>